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8" r:id="rId3"/>
    <p:sldId id="259" r:id="rId4"/>
    <p:sldId id="260" r:id="rId5"/>
    <p:sldId id="261" r:id="rId6"/>
    <p:sldId id="264" r:id="rId7"/>
    <p:sldId id="263" r:id="rId8"/>
    <p:sldId id="265" r:id="rId9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81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10" Type="http://schemas.openxmlformats.org/officeDocument/2006/relationships/image" Target="../media/image23.wmf"/><Relationship Id="rId4" Type="http://schemas.openxmlformats.org/officeDocument/2006/relationships/image" Target="../media/image17.wmf"/><Relationship Id="rId9" Type="http://schemas.openxmlformats.org/officeDocument/2006/relationships/image" Target="../media/image22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image" Target="../media/image26.wmf"/><Relationship Id="rId7" Type="http://schemas.openxmlformats.org/officeDocument/2006/relationships/image" Target="../media/image30.wmf"/><Relationship Id="rId12" Type="http://schemas.openxmlformats.org/officeDocument/2006/relationships/image" Target="../media/image35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11" Type="http://schemas.openxmlformats.org/officeDocument/2006/relationships/image" Target="../media/image34.wmf"/><Relationship Id="rId5" Type="http://schemas.openxmlformats.org/officeDocument/2006/relationships/image" Target="../media/image28.wmf"/><Relationship Id="rId10" Type="http://schemas.openxmlformats.org/officeDocument/2006/relationships/image" Target="../media/image33.wmf"/><Relationship Id="rId4" Type="http://schemas.openxmlformats.org/officeDocument/2006/relationships/image" Target="../media/image27.wmf"/><Relationship Id="rId9" Type="http://schemas.openxmlformats.org/officeDocument/2006/relationships/image" Target="../media/image3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4" Type="http://schemas.openxmlformats.org/officeDocument/2006/relationships/image" Target="../media/image3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6" Type="http://schemas.openxmlformats.org/officeDocument/2006/relationships/image" Target="../media/image54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9643E6-C334-4201-886D-85BAF149F645}" type="datetimeFigureOut">
              <a:rPr lang="en-CA" smtClean="0"/>
              <a:pPr/>
              <a:t>2016-09-27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8715D-D7AE-46DA-821B-1A9D57204AE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9299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48715D-D7AE-46DA-821B-1A9D57204AE4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388964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48715D-D7AE-46DA-821B-1A9D57204AE4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006994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48715D-D7AE-46DA-821B-1A9D57204AE4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776635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48715D-D7AE-46DA-821B-1A9D57204AE4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845897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48715D-D7AE-46DA-821B-1A9D57204AE4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705329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48715D-D7AE-46DA-821B-1A9D57204AE4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634486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48715D-D7AE-46DA-821B-1A9D57204AE4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371548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48715D-D7AE-46DA-821B-1A9D57204AE4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299534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7C89AE0-76AC-439D-A46B-6B720A158175}" type="datetimeFigureOut">
              <a:rPr lang="en-CA" smtClean="0"/>
              <a:pPr/>
              <a:t>2016-09-27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CB930AC-6DE5-4AFB-A920-2936D009B36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89AE0-76AC-439D-A46B-6B720A158175}" type="datetimeFigureOut">
              <a:rPr lang="en-CA" smtClean="0"/>
              <a:pPr/>
              <a:t>2016-09-27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930AC-6DE5-4AFB-A920-2936D009B36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89AE0-76AC-439D-A46B-6B720A158175}" type="datetimeFigureOut">
              <a:rPr lang="en-CA" smtClean="0"/>
              <a:pPr/>
              <a:t>2016-09-27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930AC-6DE5-4AFB-A920-2936D009B36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7C89AE0-76AC-439D-A46B-6B720A158175}" type="datetimeFigureOut">
              <a:rPr lang="en-CA" smtClean="0"/>
              <a:pPr/>
              <a:t>2016-09-27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CB930AC-6DE5-4AFB-A920-2936D009B367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7C89AE0-76AC-439D-A46B-6B720A158175}" type="datetimeFigureOut">
              <a:rPr lang="en-CA" smtClean="0"/>
              <a:pPr/>
              <a:t>2016-09-27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CB930AC-6DE5-4AFB-A920-2936D009B36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89AE0-76AC-439D-A46B-6B720A158175}" type="datetimeFigureOut">
              <a:rPr lang="en-CA" smtClean="0"/>
              <a:pPr/>
              <a:t>2016-09-27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930AC-6DE5-4AFB-A920-2936D009B367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89AE0-76AC-439D-A46B-6B720A158175}" type="datetimeFigureOut">
              <a:rPr lang="en-CA" smtClean="0"/>
              <a:pPr/>
              <a:t>2016-09-27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930AC-6DE5-4AFB-A920-2936D009B367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7C89AE0-76AC-439D-A46B-6B720A158175}" type="datetimeFigureOut">
              <a:rPr lang="en-CA" smtClean="0"/>
              <a:pPr/>
              <a:t>2016-09-27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CB930AC-6DE5-4AFB-A920-2936D009B367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89AE0-76AC-439D-A46B-6B720A158175}" type="datetimeFigureOut">
              <a:rPr lang="en-CA" smtClean="0"/>
              <a:pPr/>
              <a:t>2016-09-27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930AC-6DE5-4AFB-A920-2936D009B36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7C89AE0-76AC-439D-A46B-6B720A158175}" type="datetimeFigureOut">
              <a:rPr lang="en-CA" smtClean="0"/>
              <a:pPr/>
              <a:t>2016-09-27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CB930AC-6DE5-4AFB-A920-2936D009B367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7C89AE0-76AC-439D-A46B-6B720A158175}" type="datetimeFigureOut">
              <a:rPr lang="en-CA" smtClean="0"/>
              <a:pPr/>
              <a:t>2016-09-27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CB930AC-6DE5-4AFB-A920-2936D009B367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7C89AE0-76AC-439D-A46B-6B720A158175}" type="datetimeFigureOut">
              <a:rPr lang="en-CA" smtClean="0"/>
              <a:pPr/>
              <a:t>2016-09-27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CB930AC-6DE5-4AFB-A920-2936D009B367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8.bin"/><Relationship Id="rId26" Type="http://schemas.openxmlformats.org/officeDocument/2006/relationships/oleObject" Target="../embeddings/oleObject12.bin"/><Relationship Id="rId3" Type="http://schemas.openxmlformats.org/officeDocument/2006/relationships/notesSlide" Target="../notesSlides/notesSlide2.xml"/><Relationship Id="rId21" Type="http://schemas.openxmlformats.org/officeDocument/2006/relationships/image" Target="../media/image10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5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24" Type="http://schemas.openxmlformats.org/officeDocument/2006/relationships/oleObject" Target="../embeddings/oleObject11.bin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23" Type="http://schemas.openxmlformats.org/officeDocument/2006/relationships/image" Target="../media/image11.wmf"/><Relationship Id="rId28" Type="http://schemas.openxmlformats.org/officeDocument/2006/relationships/hyperlink" Target="http://www.bcmath.ca/" TargetMode="External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9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Relationship Id="rId27" Type="http://schemas.openxmlformats.org/officeDocument/2006/relationships/image" Target="../media/image13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18.wmf"/><Relationship Id="rId18" Type="http://schemas.openxmlformats.org/officeDocument/2006/relationships/oleObject" Target="../embeddings/oleObject20.bin"/><Relationship Id="rId3" Type="http://schemas.openxmlformats.org/officeDocument/2006/relationships/notesSlide" Target="../notesSlides/notesSlide3.xml"/><Relationship Id="rId21" Type="http://schemas.openxmlformats.org/officeDocument/2006/relationships/image" Target="../media/image22.wmf"/><Relationship Id="rId7" Type="http://schemas.openxmlformats.org/officeDocument/2006/relationships/image" Target="../media/image15.wmf"/><Relationship Id="rId12" Type="http://schemas.openxmlformats.org/officeDocument/2006/relationships/oleObject" Target="../embeddings/oleObject17.bin"/><Relationship Id="rId17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9.bin"/><Relationship Id="rId20" Type="http://schemas.openxmlformats.org/officeDocument/2006/relationships/oleObject" Target="../embeddings/oleObject21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7.wmf"/><Relationship Id="rId24" Type="http://schemas.openxmlformats.org/officeDocument/2006/relationships/hyperlink" Target="http://www.bcmath.ca/" TargetMode="External"/><Relationship Id="rId5" Type="http://schemas.openxmlformats.org/officeDocument/2006/relationships/image" Target="../media/image14.wmf"/><Relationship Id="rId15" Type="http://schemas.openxmlformats.org/officeDocument/2006/relationships/image" Target="../media/image19.wmf"/><Relationship Id="rId23" Type="http://schemas.openxmlformats.org/officeDocument/2006/relationships/image" Target="../media/image23.wmf"/><Relationship Id="rId10" Type="http://schemas.openxmlformats.org/officeDocument/2006/relationships/oleObject" Target="../embeddings/oleObject16.bin"/><Relationship Id="rId19" Type="http://schemas.openxmlformats.org/officeDocument/2006/relationships/image" Target="../media/image21.wmf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6.wmf"/><Relationship Id="rId14" Type="http://schemas.openxmlformats.org/officeDocument/2006/relationships/oleObject" Target="../embeddings/oleObject18.bin"/><Relationship Id="rId22" Type="http://schemas.openxmlformats.org/officeDocument/2006/relationships/oleObject" Target="../embeddings/oleObject2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28.wmf"/><Relationship Id="rId18" Type="http://schemas.openxmlformats.org/officeDocument/2006/relationships/oleObject" Target="../embeddings/oleObject30.bin"/><Relationship Id="rId26" Type="http://schemas.openxmlformats.org/officeDocument/2006/relationships/oleObject" Target="../embeddings/oleObject34.bin"/><Relationship Id="rId3" Type="http://schemas.openxmlformats.org/officeDocument/2006/relationships/notesSlide" Target="../notesSlides/notesSlide4.xml"/><Relationship Id="rId21" Type="http://schemas.openxmlformats.org/officeDocument/2006/relationships/image" Target="../media/image32.wmf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27.bin"/><Relationship Id="rId17" Type="http://schemas.openxmlformats.org/officeDocument/2006/relationships/image" Target="../media/image30.wmf"/><Relationship Id="rId25" Type="http://schemas.openxmlformats.org/officeDocument/2006/relationships/image" Target="../media/image3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9.bin"/><Relationship Id="rId20" Type="http://schemas.openxmlformats.org/officeDocument/2006/relationships/oleObject" Target="../embeddings/oleObject31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7.wmf"/><Relationship Id="rId24" Type="http://schemas.openxmlformats.org/officeDocument/2006/relationships/oleObject" Target="../embeddings/oleObject33.bin"/><Relationship Id="rId5" Type="http://schemas.openxmlformats.org/officeDocument/2006/relationships/image" Target="../media/image24.wmf"/><Relationship Id="rId15" Type="http://schemas.openxmlformats.org/officeDocument/2006/relationships/image" Target="../media/image29.wmf"/><Relationship Id="rId23" Type="http://schemas.openxmlformats.org/officeDocument/2006/relationships/image" Target="../media/image33.wmf"/><Relationship Id="rId28" Type="http://schemas.openxmlformats.org/officeDocument/2006/relationships/hyperlink" Target="http://www.bcmath.ca/" TargetMode="External"/><Relationship Id="rId10" Type="http://schemas.openxmlformats.org/officeDocument/2006/relationships/oleObject" Target="../embeddings/oleObject26.bin"/><Relationship Id="rId19" Type="http://schemas.openxmlformats.org/officeDocument/2006/relationships/image" Target="../media/image31.wmf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6.wmf"/><Relationship Id="rId14" Type="http://schemas.openxmlformats.org/officeDocument/2006/relationships/oleObject" Target="../embeddings/oleObject28.bin"/><Relationship Id="rId22" Type="http://schemas.openxmlformats.org/officeDocument/2006/relationships/oleObject" Target="../embeddings/oleObject32.bin"/><Relationship Id="rId27" Type="http://schemas.openxmlformats.org/officeDocument/2006/relationships/image" Target="../media/image35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13" Type="http://schemas.openxmlformats.org/officeDocument/2006/relationships/image" Target="../media/image37.wmf"/><Relationship Id="rId18" Type="http://schemas.openxmlformats.org/officeDocument/2006/relationships/hyperlink" Target="http://www.bcmath.ca/" TargetMode="External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43.png"/><Relationship Id="rId12" Type="http://schemas.openxmlformats.org/officeDocument/2006/relationships/oleObject" Target="../embeddings/oleObject36.bin"/><Relationship Id="rId17" Type="http://schemas.openxmlformats.org/officeDocument/2006/relationships/image" Target="../media/image3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8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42.png"/><Relationship Id="rId11" Type="http://schemas.openxmlformats.org/officeDocument/2006/relationships/image" Target="../media/image36.wmf"/><Relationship Id="rId5" Type="http://schemas.openxmlformats.org/officeDocument/2006/relationships/image" Target="../media/image41.jpeg"/><Relationship Id="rId15" Type="http://schemas.openxmlformats.org/officeDocument/2006/relationships/image" Target="../media/image38.wmf"/><Relationship Id="rId10" Type="http://schemas.openxmlformats.org/officeDocument/2006/relationships/oleObject" Target="../embeddings/oleObject35.bin"/><Relationship Id="rId4" Type="http://schemas.openxmlformats.org/officeDocument/2006/relationships/image" Target="../media/image40.jpeg"/><Relationship Id="rId9" Type="http://schemas.openxmlformats.org/officeDocument/2006/relationships/image" Target="../media/image45.png"/><Relationship Id="rId14" Type="http://schemas.openxmlformats.org/officeDocument/2006/relationships/oleObject" Target="../embeddings/oleObject3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4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40.bin"/><Relationship Id="rId5" Type="http://schemas.openxmlformats.org/officeDocument/2006/relationships/image" Target="../media/image46.wmf"/><Relationship Id="rId10" Type="http://schemas.openxmlformats.org/officeDocument/2006/relationships/hyperlink" Target="http://www.bcmath.ca/" TargetMode="External"/><Relationship Id="rId4" Type="http://schemas.openxmlformats.org/officeDocument/2006/relationships/oleObject" Target="../embeddings/oleObject39.bin"/><Relationship Id="rId9" Type="http://schemas.openxmlformats.org/officeDocument/2006/relationships/image" Target="../media/image48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13" Type="http://schemas.openxmlformats.org/officeDocument/2006/relationships/image" Target="../media/image53.wmf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50.wmf"/><Relationship Id="rId12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6" Type="http://schemas.openxmlformats.org/officeDocument/2006/relationships/hyperlink" Target="http://www.bcmath.ca/" TargetMode="Externa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43.bin"/><Relationship Id="rId11" Type="http://schemas.openxmlformats.org/officeDocument/2006/relationships/image" Target="../media/image52.wmf"/><Relationship Id="rId5" Type="http://schemas.openxmlformats.org/officeDocument/2006/relationships/image" Target="../media/image49.wmf"/><Relationship Id="rId15" Type="http://schemas.openxmlformats.org/officeDocument/2006/relationships/image" Target="../media/image54.wmf"/><Relationship Id="rId10" Type="http://schemas.openxmlformats.org/officeDocument/2006/relationships/oleObject" Target="../embeddings/oleObject45.bin"/><Relationship Id="rId4" Type="http://schemas.openxmlformats.org/officeDocument/2006/relationships/oleObject" Target="../embeddings/oleObject42.bin"/><Relationship Id="rId9" Type="http://schemas.openxmlformats.org/officeDocument/2006/relationships/image" Target="../media/image51.wmf"/><Relationship Id="rId14" Type="http://schemas.openxmlformats.org/officeDocument/2006/relationships/oleObject" Target="../embeddings/oleObject47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smtClean="0"/>
              <a:t>Section 1.6 </a:t>
            </a:r>
            <a:r>
              <a:rPr lang="en-CA" dirty="0" smtClean="0"/>
              <a:t>Order of Operations with Integers Part1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 dirty="0">
                <a:latin typeface="Arial" charset="0"/>
              </a:rPr>
              <a:t>© Copyright all rights reserved to Homework depot: </a:t>
            </a:r>
            <a:r>
              <a:rPr lang="en-US" sz="1000" dirty="0">
                <a:latin typeface="Arial" charset="0"/>
                <a:hlinkClick r:id="rId3"/>
              </a:rPr>
              <a:t>www.BCMath.ca</a:t>
            </a:r>
            <a:r>
              <a:rPr lang="en-US" sz="1000" dirty="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en-CA" dirty="0" smtClean="0"/>
              <a:t>Basic Operations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838200"/>
            <a:ext cx="8610600" cy="3429000"/>
          </a:xfrm>
        </p:spPr>
        <p:txBody>
          <a:bodyPr/>
          <a:lstStyle/>
          <a:p>
            <a:r>
              <a:rPr lang="en-CA" dirty="0" smtClean="0"/>
              <a:t>Adding, Subtracting, Multiplying, Dividing are the basic operations in mathematics</a:t>
            </a:r>
          </a:p>
          <a:p>
            <a:r>
              <a:rPr lang="en-CA" dirty="0" smtClean="0"/>
              <a:t>When an expression has more than one of these operation together, we need to process them in proper order</a:t>
            </a:r>
          </a:p>
          <a:p>
            <a:r>
              <a:rPr lang="en-CA" dirty="0" smtClean="0"/>
              <a:t>When adding or subtracting, either operation can be done first (Rule: Always go from “Left” to “Right”)</a:t>
            </a:r>
          </a:p>
          <a:p>
            <a:r>
              <a:rPr lang="en-CA" dirty="0" smtClean="0"/>
              <a:t>Likewise, when multiplying or dividing, either operation can be done first, always go from “Left” to “Right”</a:t>
            </a:r>
            <a:endParaRPr lang="en-CA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838200" y="4311650"/>
          <a:ext cx="909637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4" name="Equation" r:id="rId4" imgW="330120" imgH="177480" progId="Equation.DSMT4">
                  <p:embed/>
                </p:oleObj>
              </mc:Choice>
              <mc:Fallback>
                <p:oleObj name="Equation" r:id="rId4" imgW="330120" imgH="177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311650"/>
                        <a:ext cx="909637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752600" y="4311650"/>
          <a:ext cx="115252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5" name="Equation" r:id="rId6" imgW="419040" imgH="177480" progId="Equation.DSMT4">
                  <p:embed/>
                </p:oleObj>
              </mc:Choice>
              <mc:Fallback>
                <p:oleObj name="Equation" r:id="rId6" imgW="419040" imgH="177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311650"/>
                        <a:ext cx="1152525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219200" y="5029200"/>
          <a:ext cx="1119188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6" name="Equation" r:id="rId8" imgW="406080" imgH="164880" progId="Equation.DSMT4">
                  <p:embed/>
                </p:oleObj>
              </mc:Choice>
              <mc:Fallback>
                <p:oleObj name="Equation" r:id="rId8" imgW="406080" imgH="164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5029200"/>
                        <a:ext cx="1119188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286000" y="5029200"/>
          <a:ext cx="560388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7" name="Equation" r:id="rId10" imgW="203040" imgH="164880" progId="Equation.DSMT4">
                  <p:embed/>
                </p:oleObj>
              </mc:Choice>
              <mc:Fallback>
                <p:oleObj name="Equation" r:id="rId10" imgW="203040" imgH="164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029200"/>
                        <a:ext cx="560388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828800" y="5548313"/>
          <a:ext cx="1119188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8" name="Equation" r:id="rId12" imgW="406080" imgH="177480" progId="Equation.DSMT4">
                  <p:embed/>
                </p:oleObj>
              </mc:Choice>
              <mc:Fallback>
                <p:oleObj name="Equation" r:id="rId12" imgW="406080" imgH="177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5548313"/>
                        <a:ext cx="1119188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2447925" y="6140450"/>
          <a:ext cx="52387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9" name="Equation" r:id="rId14" imgW="190440" imgH="177480" progId="Equation.DSMT4">
                  <p:embed/>
                </p:oleObj>
              </mc:Choice>
              <mc:Fallback>
                <p:oleObj name="Equation" r:id="rId14" imgW="190440" imgH="177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7925" y="6140450"/>
                        <a:ext cx="523875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3648075" y="4311650"/>
          <a:ext cx="909637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0" name="Equation" r:id="rId16" imgW="330120" imgH="177480" progId="Equation.DSMT4">
                  <p:embed/>
                </p:oleObj>
              </mc:Choice>
              <mc:Fallback>
                <p:oleObj name="Equation" r:id="rId16" imgW="330120" imgH="177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8075" y="4311650"/>
                        <a:ext cx="909637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4521200" y="4311650"/>
          <a:ext cx="111760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1" name="Equation" r:id="rId18" imgW="406080" imgH="177480" progId="Equation.DSMT4">
                  <p:embed/>
                </p:oleObj>
              </mc:Choice>
              <mc:Fallback>
                <p:oleObj name="Equation" r:id="rId18" imgW="406080" imgH="177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1200" y="4311650"/>
                        <a:ext cx="1117600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4191000" y="4876800"/>
          <a:ext cx="874712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2" name="Equation" r:id="rId20" imgW="317160" imgH="177480" progId="Equation.DSMT4">
                  <p:embed/>
                </p:oleObj>
              </mc:Choice>
              <mc:Fallback>
                <p:oleObj name="Equation" r:id="rId20" imgW="317160" imgH="177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4876800"/>
                        <a:ext cx="874712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5029200" y="4876800"/>
          <a:ext cx="560387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3" name="Equation" r:id="rId22" imgW="203040" imgH="177480" progId="Equation.DSMT4">
                  <p:embed/>
                </p:oleObj>
              </mc:Choice>
              <mc:Fallback>
                <p:oleObj name="Equation" r:id="rId22" imgW="203040" imgH="1774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4876800"/>
                        <a:ext cx="560387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4724400" y="5378450"/>
          <a:ext cx="909637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4" name="Equation" r:id="rId24" imgW="330120" imgH="177480" progId="Equation.DSMT4">
                  <p:embed/>
                </p:oleObj>
              </mc:Choice>
              <mc:Fallback>
                <p:oleObj name="Equation" r:id="rId24" imgW="330120" imgH="1774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5378450"/>
                        <a:ext cx="909637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5114925" y="5943600"/>
          <a:ext cx="52387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5" name="Equation" r:id="rId26" imgW="190440" imgH="177480" progId="Equation.DSMT4">
                  <p:embed/>
                </p:oleObj>
              </mc:Choice>
              <mc:Fallback>
                <p:oleObj name="Equation" r:id="rId26" imgW="190440" imgH="177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4925" y="5943600"/>
                        <a:ext cx="523875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 dirty="0">
                <a:latin typeface="Arial" charset="0"/>
              </a:rPr>
              <a:t>© Copyright all rights reserved to Homework depot: </a:t>
            </a:r>
            <a:r>
              <a:rPr lang="en-US" sz="1000" dirty="0">
                <a:latin typeface="Arial" charset="0"/>
                <a:hlinkClick r:id="rId28"/>
              </a:rPr>
              <a:t>www.BCMath.ca</a:t>
            </a:r>
            <a:r>
              <a:rPr lang="en-US" sz="1000" dirty="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52400"/>
            <a:ext cx="8458200" cy="1600200"/>
          </a:xfrm>
        </p:spPr>
        <p:txBody>
          <a:bodyPr/>
          <a:lstStyle/>
          <a:p>
            <a:r>
              <a:rPr lang="en-CA" dirty="0" smtClean="0"/>
              <a:t>When adding, subtracting, multiplying, and dividing are all in one expressions, we must multiply or divide first.  Adding or subtracting will be done afterwards</a:t>
            </a:r>
            <a:endParaRPr lang="en-CA" dirty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217487" y="2032000"/>
          <a:ext cx="3287713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4" name="Equation" r:id="rId4" imgW="1193760" imgH="203040" progId="Equation.DSMT4">
                  <p:embed/>
                </p:oleObj>
              </mc:Choice>
              <mc:Fallback>
                <p:oleObj name="Equation" r:id="rId4" imgW="1193760" imgH="2030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487" y="2032000"/>
                        <a:ext cx="3287713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4337050" y="1990725"/>
          <a:ext cx="4478338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5" name="Equation" r:id="rId6" imgW="1625400" imgH="203040" progId="Equation.DSMT4">
                  <p:embed/>
                </p:oleObj>
              </mc:Choice>
              <mc:Fallback>
                <p:oleObj name="Equation" r:id="rId6" imgW="1625400" imgH="2030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7050" y="1990725"/>
                        <a:ext cx="4478338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838200" y="2743200"/>
          <a:ext cx="248285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6" name="Equation" r:id="rId8" imgW="901440" imgH="177480" progId="Equation.DSMT4">
                  <p:embed/>
                </p:oleObj>
              </mc:Choice>
              <mc:Fallback>
                <p:oleObj name="Equation" r:id="rId8" imgW="901440" imgH="177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743200"/>
                        <a:ext cx="2482850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1143000" y="3473450"/>
          <a:ext cx="1747837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7" name="Equation" r:id="rId10" imgW="634680" imgH="177480" progId="Equation.DSMT4">
                  <p:embed/>
                </p:oleObj>
              </mc:Choice>
              <mc:Fallback>
                <p:oleObj name="Equation" r:id="rId10" imgW="634680" imgH="177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473450"/>
                        <a:ext cx="1747837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/>
          <p:cNvGraphicFramePr>
            <a:graphicFrameLocks noChangeAspect="1"/>
          </p:cNvGraphicFramePr>
          <p:nvPr/>
        </p:nvGraphicFramePr>
        <p:xfrm>
          <a:off x="1676400" y="4191000"/>
          <a:ext cx="1154112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8" name="Equation" r:id="rId12" imgW="419040" imgH="164880" progId="Equation.DSMT4">
                  <p:embed/>
                </p:oleObj>
              </mc:Choice>
              <mc:Fallback>
                <p:oleObj name="Equation" r:id="rId12" imgW="419040" imgH="164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191000"/>
                        <a:ext cx="1154112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2260600" y="4891088"/>
          <a:ext cx="55880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9" name="Equation" r:id="rId14" imgW="203040" imgH="177480" progId="Equation.DSMT4">
                  <p:embed/>
                </p:oleObj>
              </mc:Choice>
              <mc:Fallback>
                <p:oleObj name="Equation" r:id="rId14" imgW="203040" imgH="177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600" y="4891088"/>
                        <a:ext cx="558800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5076825" y="2711450"/>
          <a:ext cx="353377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0" name="Equation" r:id="rId16" imgW="1282680" imgH="177480" progId="Equation.DSMT4">
                  <p:embed/>
                </p:oleObj>
              </mc:Choice>
              <mc:Fallback>
                <p:oleObj name="Equation" r:id="rId16" imgW="1282680" imgH="177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825" y="2711450"/>
                        <a:ext cx="3533775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5903912" y="3505200"/>
          <a:ext cx="2554288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1" name="Equation" r:id="rId18" imgW="927000" imgH="177480" progId="Equation.DSMT4">
                  <p:embed/>
                </p:oleObj>
              </mc:Choice>
              <mc:Fallback>
                <p:oleObj name="Equation" r:id="rId18" imgW="927000" imgH="177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3912" y="3505200"/>
                        <a:ext cx="2554288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6400800" y="4191000"/>
          <a:ext cx="171450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2" name="Equation" r:id="rId20" imgW="622080" imgH="177480" progId="Equation.DSMT4">
                  <p:embed/>
                </p:oleObj>
              </mc:Choice>
              <mc:Fallback>
                <p:oleObj name="Equation" r:id="rId20" imgW="622080" imgH="177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4191000"/>
                        <a:ext cx="1714500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7129463" y="4876800"/>
          <a:ext cx="490537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3" name="Equation" r:id="rId22" imgW="177480" imgH="177480" progId="Equation.DSMT4">
                  <p:embed/>
                </p:oleObj>
              </mc:Choice>
              <mc:Fallback>
                <p:oleObj name="Equation" r:id="rId22" imgW="177480" imgH="1774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9463" y="4876800"/>
                        <a:ext cx="490537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 dirty="0">
                <a:latin typeface="Arial" charset="0"/>
              </a:rPr>
              <a:t>© Copyright all rights reserved to Homework depot: </a:t>
            </a:r>
            <a:r>
              <a:rPr lang="en-US" sz="1000" dirty="0">
                <a:latin typeface="Arial" charset="0"/>
                <a:hlinkClick r:id="rId24"/>
              </a:rPr>
              <a:t>www.BCMath.ca</a:t>
            </a:r>
            <a:r>
              <a:rPr lang="en-US" sz="1000" dirty="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CA" dirty="0" smtClean="0"/>
              <a:t>(Parenthesis)</a:t>
            </a:r>
            <a:endParaRPr lang="en-CA" baseline="30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90600"/>
            <a:ext cx="8229600" cy="1524000"/>
          </a:xfrm>
        </p:spPr>
        <p:txBody>
          <a:bodyPr/>
          <a:lstStyle/>
          <a:p>
            <a:r>
              <a:rPr lang="en-CA" dirty="0" smtClean="0"/>
              <a:t>Parenthesis are “brackets” in an equation</a:t>
            </a:r>
          </a:p>
          <a:p>
            <a:r>
              <a:rPr lang="en-CA" dirty="0" smtClean="0"/>
              <a:t>All expressions inside a bracket should be simplified before any operation outside of the brackets</a:t>
            </a:r>
          </a:p>
          <a:p>
            <a:endParaRPr lang="en-CA" dirty="0" smtClean="0"/>
          </a:p>
          <a:p>
            <a:endParaRPr lang="en-CA" dirty="0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152400" y="2526347"/>
          <a:ext cx="3621088" cy="5978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3" name="Equation" r:id="rId4" imgW="1536480" imgH="253800" progId="Equation.DSMT4">
                  <p:embed/>
                </p:oleObj>
              </mc:Choice>
              <mc:Fallback>
                <p:oleObj name="Equation" r:id="rId4" imgW="1536480" imgH="253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2526347"/>
                        <a:ext cx="3621088" cy="59785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18"/>
          <p:cNvGraphicFramePr>
            <a:graphicFrameLocks noChangeAspect="1"/>
          </p:cNvGraphicFramePr>
          <p:nvPr/>
        </p:nvGraphicFramePr>
        <p:xfrm>
          <a:off x="4343400" y="2476500"/>
          <a:ext cx="444023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4" name="Equation" r:id="rId6" imgW="1739880" imgH="253800" progId="Equation.DSMT4">
                  <p:embed/>
                </p:oleObj>
              </mc:Choice>
              <mc:Fallback>
                <p:oleObj name="Equation" r:id="rId6" imgW="1739880" imgH="2538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476500"/>
                        <a:ext cx="4440238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1066800" y="3124200"/>
          <a:ext cx="2724150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5" name="Equation" r:id="rId8" imgW="1155600" imgH="253800" progId="Equation.DSMT4">
                  <p:embed/>
                </p:oleObj>
              </mc:Choice>
              <mc:Fallback>
                <p:oleObj name="Equation" r:id="rId8" imgW="1155600" imgH="253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124200"/>
                        <a:ext cx="2724150" cy="598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/>
          <p:cNvGraphicFramePr>
            <a:graphicFrameLocks noChangeAspect="1"/>
          </p:cNvGraphicFramePr>
          <p:nvPr/>
        </p:nvGraphicFramePr>
        <p:xfrm>
          <a:off x="1519237" y="3744913"/>
          <a:ext cx="2214563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6" name="Equation" r:id="rId10" imgW="939600" imgH="253800" progId="Equation.DSMT4">
                  <p:embed/>
                </p:oleObj>
              </mc:Choice>
              <mc:Fallback>
                <p:oleObj name="Equation" r:id="rId10" imgW="939600" imgH="253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9237" y="3744913"/>
                        <a:ext cx="2214563" cy="598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2133600" y="4419600"/>
          <a:ext cx="164465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7" name="Equation" r:id="rId12" imgW="698400" imgH="177480" progId="Equation.DSMT4">
                  <p:embed/>
                </p:oleObj>
              </mc:Choice>
              <mc:Fallback>
                <p:oleObj name="Equation" r:id="rId12" imgW="698400" imgH="177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419600"/>
                        <a:ext cx="164465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2136775" y="5094288"/>
          <a:ext cx="98742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8" name="Equation" r:id="rId14" imgW="419040" imgH="177480" progId="Equation.DSMT4">
                  <p:embed/>
                </p:oleObj>
              </mc:Choice>
              <mc:Fallback>
                <p:oleObj name="Equation" r:id="rId14" imgW="419040" imgH="177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6775" y="5094288"/>
                        <a:ext cx="987425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2514600" y="5768975"/>
          <a:ext cx="44767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9" name="Equation" r:id="rId16" imgW="190440" imgH="177480" progId="Equation.DSMT4">
                  <p:embed/>
                </p:oleObj>
              </mc:Choice>
              <mc:Fallback>
                <p:oleObj name="Equation" r:id="rId16" imgW="190440" imgH="177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5768975"/>
                        <a:ext cx="447675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8"/>
          <p:cNvGraphicFramePr>
            <a:graphicFrameLocks noChangeAspect="1"/>
          </p:cNvGraphicFramePr>
          <p:nvPr/>
        </p:nvGraphicFramePr>
        <p:xfrm>
          <a:off x="5257800" y="3162300"/>
          <a:ext cx="353377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0" name="Equation" r:id="rId18" imgW="1384200" imgH="253800" progId="Equation.DSMT4">
                  <p:embed/>
                </p:oleObj>
              </mc:Choice>
              <mc:Fallback>
                <p:oleObj name="Equation" r:id="rId18" imgW="1384200" imgH="253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3162300"/>
                        <a:ext cx="3533775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8"/>
          <p:cNvGraphicFramePr>
            <a:graphicFrameLocks noChangeAspect="1"/>
          </p:cNvGraphicFramePr>
          <p:nvPr/>
        </p:nvGraphicFramePr>
        <p:xfrm>
          <a:off x="6072188" y="3967163"/>
          <a:ext cx="2690812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1" name="Equation" r:id="rId20" imgW="1054080" imgH="177480" progId="Equation.DSMT4">
                  <p:embed/>
                </p:oleObj>
              </mc:Choice>
              <mc:Fallback>
                <p:oleObj name="Equation" r:id="rId20" imgW="1054080" imgH="1774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2188" y="3967163"/>
                        <a:ext cx="2690812" cy="452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8"/>
          <p:cNvGraphicFramePr>
            <a:graphicFrameLocks noChangeAspect="1"/>
          </p:cNvGraphicFramePr>
          <p:nvPr/>
        </p:nvGraphicFramePr>
        <p:xfrm>
          <a:off x="6405563" y="4648200"/>
          <a:ext cx="1976437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2" name="Equation" r:id="rId22" imgW="774360" imgH="164880" progId="Equation.DSMT4">
                  <p:embed/>
                </p:oleObj>
              </mc:Choice>
              <mc:Fallback>
                <p:oleObj name="Equation" r:id="rId22" imgW="774360" imgH="1648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5563" y="4648200"/>
                        <a:ext cx="1976437" cy="420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8"/>
          <p:cNvGraphicFramePr>
            <a:graphicFrameLocks noChangeAspect="1"/>
          </p:cNvGraphicFramePr>
          <p:nvPr/>
        </p:nvGraphicFramePr>
        <p:xfrm>
          <a:off x="6781800" y="5257800"/>
          <a:ext cx="1587500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3" name="Equation" r:id="rId24" imgW="622080" imgH="177480" progId="Equation.DSMT4">
                  <p:embed/>
                </p:oleObj>
              </mc:Choice>
              <mc:Fallback>
                <p:oleObj name="Equation" r:id="rId24" imgW="622080" imgH="177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5257800"/>
                        <a:ext cx="1587500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8"/>
          <p:cNvGraphicFramePr>
            <a:graphicFrameLocks noChangeAspect="1"/>
          </p:cNvGraphicFramePr>
          <p:nvPr/>
        </p:nvGraphicFramePr>
        <p:xfrm>
          <a:off x="7100888" y="5791200"/>
          <a:ext cx="519112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4" name="Equation" r:id="rId26" imgW="203040" imgH="177480" progId="Equation.DSMT4">
                  <p:embed/>
                </p:oleObj>
              </mc:Choice>
              <mc:Fallback>
                <p:oleObj name="Equation" r:id="rId26" imgW="203040" imgH="1774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0888" y="5791200"/>
                        <a:ext cx="519112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 dirty="0">
                <a:latin typeface="Arial" charset="0"/>
              </a:rPr>
              <a:t>© Copyright all rights reserved to Homework depot: </a:t>
            </a:r>
            <a:r>
              <a:rPr lang="en-US" sz="1000" dirty="0">
                <a:latin typeface="Arial" charset="0"/>
                <a:hlinkClick r:id="rId28"/>
              </a:rPr>
              <a:t>www.BCMath.ca</a:t>
            </a:r>
            <a:r>
              <a:rPr lang="en-US" sz="1000" dirty="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math 1.JPG"/>
          <p:cNvPicPr>
            <a:picLocks noGrp="1" noChangeAspect="1"/>
          </p:cNvPicPr>
          <p:nvPr>
            <p:ph sz="quarter" idx="1"/>
          </p:nvPr>
        </p:nvPicPr>
        <p:blipFill>
          <a:blip r:embed="rId4" cstate="print"/>
          <a:stretch>
            <a:fillRect/>
          </a:stretch>
        </p:blipFill>
        <p:spPr>
          <a:xfrm>
            <a:off x="228600" y="1371600"/>
            <a:ext cx="5308571" cy="4873625"/>
          </a:xfrm>
        </p:spPr>
      </p:pic>
      <p:pic>
        <p:nvPicPr>
          <p:cNvPr id="5" name="Picture 4" descr="facebook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57200" y="381000"/>
            <a:ext cx="2788920" cy="1051560"/>
          </a:xfrm>
          <a:prstGeom prst="rect">
            <a:avLst/>
          </a:prstGeom>
        </p:spPr>
      </p:pic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24475" y="0"/>
            <a:ext cx="3819525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295900" y="1981200"/>
            <a:ext cx="3848100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324475" y="3352800"/>
            <a:ext cx="381952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5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334000" y="4572000"/>
            <a:ext cx="3848100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228600" y="3657600"/>
            <a:ext cx="4495800" cy="2438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9462" name="Object 2"/>
          <p:cNvGraphicFramePr>
            <a:graphicFrameLocks noChangeAspect="1"/>
          </p:cNvGraphicFramePr>
          <p:nvPr/>
        </p:nvGraphicFramePr>
        <p:xfrm>
          <a:off x="627619" y="3200400"/>
          <a:ext cx="3182381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0" name="Equation" r:id="rId10" imgW="787320" imgH="177480" progId="Equation.DSMT4">
                  <p:embed/>
                </p:oleObj>
              </mc:Choice>
              <mc:Fallback>
                <p:oleObj name="Equation" r:id="rId10" imgW="787320" imgH="177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619" y="3200400"/>
                        <a:ext cx="3182381" cy="717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685800" y="4038600"/>
          <a:ext cx="2206625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1" name="Equation" r:id="rId12" imgW="545760" imgH="177480" progId="Equation.DSMT4">
                  <p:embed/>
                </p:oleObj>
              </mc:Choice>
              <mc:Fallback>
                <p:oleObj name="Equation" r:id="rId12" imgW="545760" imgH="177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038600"/>
                        <a:ext cx="2206625" cy="717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1143000" y="4845050"/>
          <a:ext cx="1282700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2" name="Equation" r:id="rId14" imgW="317160" imgH="177480" progId="Equation.DSMT4">
                  <p:embed/>
                </p:oleObj>
              </mc:Choice>
              <mc:Fallback>
                <p:oleObj name="Equation" r:id="rId14" imgW="317160" imgH="177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845050"/>
                        <a:ext cx="1282700" cy="717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1371600" y="5791200"/>
          <a:ext cx="974725" cy="665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3" name="Equation" r:id="rId16" imgW="241200" imgH="164880" progId="Equation.DSMT4">
                  <p:embed/>
                </p:oleObj>
              </mc:Choice>
              <mc:Fallback>
                <p:oleObj name="Equation" r:id="rId16" imgW="241200" imgH="164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5791200"/>
                        <a:ext cx="974725" cy="665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0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 dirty="0">
                <a:latin typeface="Arial" charset="0"/>
              </a:rPr>
              <a:t>© Copyright all rights reserved to Homework depot: </a:t>
            </a:r>
            <a:r>
              <a:rPr lang="en-US" sz="1000" dirty="0">
                <a:latin typeface="Arial" charset="0"/>
                <a:hlinkClick r:id="rId18"/>
              </a:rPr>
              <a:t>www.BCMath.ca</a:t>
            </a:r>
            <a:r>
              <a:rPr lang="en-US" sz="1000" dirty="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en-CA" sz="4400" dirty="0" smtClean="0"/>
              <a:t>What is the first answer that you have in mind? </a:t>
            </a:r>
            <a:endParaRPr lang="en-CA" sz="4400" dirty="0"/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2514600" y="2286000"/>
          <a:ext cx="3182937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1" name="Equation" r:id="rId4" imgW="787320" imgH="177480" progId="Equation.DSMT4">
                  <p:embed/>
                </p:oleObj>
              </mc:Choice>
              <mc:Fallback>
                <p:oleObj name="Equation" r:id="rId4" imgW="787320" imgH="177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286000"/>
                        <a:ext cx="3182937" cy="719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228600" y="5334000"/>
            <a:ext cx="86868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5500" cap="sm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8</a:t>
            </a:r>
            <a:r>
              <a:rPr lang="en-CA" sz="10000" cap="sm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is wrong!!</a:t>
            </a:r>
            <a:endParaRPr kumimoji="0" lang="en-CA" sz="10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1981200" y="3143250"/>
          <a:ext cx="1898650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2" name="Equation" r:id="rId6" imgW="469800" imgH="164880" progId="Equation.DSMT4">
                  <p:embed/>
                </p:oleObj>
              </mc:Choice>
              <mc:Fallback>
                <p:oleObj name="Equation" r:id="rId6" imgW="469800" imgH="164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143250"/>
                        <a:ext cx="1898650" cy="666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1997075" y="3886200"/>
          <a:ext cx="974725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3" name="Equation" r:id="rId8" imgW="241200" imgH="177480" progId="Equation.DSMT4">
                  <p:embed/>
                </p:oleObj>
              </mc:Choice>
              <mc:Fallback>
                <p:oleObj name="Equation" r:id="rId8" imgW="241200" imgH="177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7075" y="3886200"/>
                        <a:ext cx="974725" cy="717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 dirty="0">
                <a:latin typeface="Arial" charset="0"/>
              </a:rPr>
              <a:t>© Copyright all rights reserved to Homework depot: </a:t>
            </a:r>
            <a:r>
              <a:rPr lang="en-US" sz="1000" dirty="0">
                <a:latin typeface="Arial" charset="0"/>
                <a:hlinkClick r:id="rId10"/>
              </a:rPr>
              <a:t>www.BCMath.ca</a:t>
            </a:r>
            <a:r>
              <a:rPr lang="en-US" sz="1000" dirty="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CA" dirty="0" smtClean="0"/>
              <a:t>Insert the proper operations (+ –  ÷  ×) to make the statement true:</a:t>
            </a:r>
            <a:endParaRPr lang="en-CA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486400" y="1981200"/>
          <a:ext cx="300355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8" name="Equation" r:id="rId4" imgW="977760" imgH="177480" progId="Equation.DSMT4">
                  <p:embed/>
                </p:oleObj>
              </mc:Choice>
              <mc:Fallback>
                <p:oleObj name="Equation" r:id="rId4" imgW="977760" imgH="177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1981200"/>
                        <a:ext cx="300355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69900" y="1849437"/>
          <a:ext cx="4406900" cy="74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9" name="Equation" r:id="rId6" imgW="1434960" imgH="241200" progId="Equation.DSMT4">
                  <p:embed/>
                </p:oleObj>
              </mc:Choice>
              <mc:Fallback>
                <p:oleObj name="Equation" r:id="rId6" imgW="1434960" imgH="241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00" y="1849437"/>
                        <a:ext cx="4406900" cy="741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00025" y="3297238"/>
          <a:ext cx="4600575" cy="741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0" name="Equation" r:id="rId8" imgW="1498320" imgH="241200" progId="Equation.DSMT4">
                  <p:embed/>
                </p:oleObj>
              </mc:Choice>
              <mc:Fallback>
                <p:oleObj name="Equation" r:id="rId8" imgW="1498320" imgH="241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25" y="3297238"/>
                        <a:ext cx="4600575" cy="741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5448300" y="3429000"/>
          <a:ext cx="32385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1" name="Equation" r:id="rId10" imgW="1054080" imgH="177480" progId="Equation.DSMT4">
                  <p:embed/>
                </p:oleObj>
              </mc:Choice>
              <mc:Fallback>
                <p:oleObj name="Equation" r:id="rId10" imgW="1054080" imgH="177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8300" y="3429000"/>
                        <a:ext cx="32385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93675" y="4897437"/>
          <a:ext cx="4911725" cy="74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2" name="Equation" r:id="rId12" imgW="1600200" imgH="241200" progId="Equation.DSMT4">
                  <p:embed/>
                </p:oleObj>
              </mc:Choice>
              <mc:Fallback>
                <p:oleObj name="Equation" r:id="rId12" imgW="1600200" imgH="241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675" y="4897437"/>
                        <a:ext cx="4911725" cy="741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5311775" y="4940300"/>
          <a:ext cx="351155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3" name="Equation" r:id="rId14" imgW="1143000" imgH="177480" progId="Equation.DSMT4">
                  <p:embed/>
                </p:oleObj>
              </mc:Choice>
              <mc:Fallback>
                <p:oleObj name="Equation" r:id="rId14" imgW="1143000" imgH="177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1775" y="4940300"/>
                        <a:ext cx="351155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 dirty="0">
                <a:latin typeface="Arial" charset="0"/>
              </a:rPr>
              <a:t>© Copyright all rights reserved to Homework depot: </a:t>
            </a:r>
            <a:r>
              <a:rPr lang="en-US" sz="1000" dirty="0">
                <a:latin typeface="Arial" charset="0"/>
                <a:hlinkClick r:id="rId16"/>
              </a:rPr>
              <a:t>www.BCMath.ca</a:t>
            </a:r>
            <a:r>
              <a:rPr lang="en-US" sz="1000" dirty="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Homework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 dirty="0">
                <a:latin typeface="Arial" charset="0"/>
              </a:rPr>
              <a:t>© Copyright all rights reserved to Homework depot: </a:t>
            </a:r>
            <a:r>
              <a:rPr lang="en-US" sz="1000" dirty="0">
                <a:latin typeface="Arial" charset="0"/>
                <a:hlinkClick r:id="rId3"/>
              </a:rPr>
              <a:t>www.BCMath.ca</a:t>
            </a:r>
            <a:r>
              <a:rPr lang="en-US" sz="1000" dirty="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6cefca26cfd723173d4fc5f1a1f41ba8a745a"/>
  <p:tag name="ISPRING_SCORM_PASSING_SCORE" val="100.0000000000"/>
  <p:tag name="GENSWF_OUTPUT_FILE_NAME" val="m8pc15"/>
  <p:tag name="ISPRING_RESOURCE_PATHS_HASH_2" val="42cf1bd4aa29a1b46ceea3127799cc20871ff5aa"/>
  <p:tag name="ISPRING_ULTRA_SCORM_COURSE_ID" val="27B172FF-0316-48D2-961C-FDD3FEB3B1FE"/>
  <p:tag name="ISPRING_SCORM_RATE_SLIDES" val="1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OUTPUT_FOLDER" val="C:\Users\Danny\Dropbox\Website\M8P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PRESENTATION_TITLE" val="Section 1.6 Order of Operations"/>
  <p:tag name="ISPRING_RESOURCE_PATHS_HASH_PRESENTER" val="9baa2ae3a7dcd6814fc0b2e1175490efa99236b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77</TotalTime>
  <Words>264</Words>
  <Application>Microsoft Office PowerPoint</Application>
  <PresentationFormat>On-screen Show (4:3)</PresentationFormat>
  <Paragraphs>30</Paragraphs>
  <Slides>8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Century Schoolbook</vt:lpstr>
      <vt:lpstr>Wingdings</vt:lpstr>
      <vt:lpstr>Wingdings 2</vt:lpstr>
      <vt:lpstr>Oriel</vt:lpstr>
      <vt:lpstr>Equation</vt:lpstr>
      <vt:lpstr>Section 1.6 Order of Operations with Integers Part1</vt:lpstr>
      <vt:lpstr>Basic Operations</vt:lpstr>
      <vt:lpstr>PowerPoint Presentation</vt:lpstr>
      <vt:lpstr>(Parenthesis)</vt:lpstr>
      <vt:lpstr>PowerPoint Presentation</vt:lpstr>
      <vt:lpstr>What is the first answer that you have in mind? </vt:lpstr>
      <vt:lpstr>Insert the proper operations (+ –  ÷  ×) to make the statement true:</vt:lpstr>
      <vt:lpstr>Homework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1.6 Order of Operations</dc:title>
  <dc:creator>Danny Young</dc:creator>
  <cp:lastModifiedBy>Danny Young</cp:lastModifiedBy>
  <cp:revision>30</cp:revision>
  <dcterms:created xsi:type="dcterms:W3CDTF">2012-09-15T18:28:04Z</dcterms:created>
  <dcterms:modified xsi:type="dcterms:W3CDTF">2016-09-28T01:16:05Z</dcterms:modified>
</cp:coreProperties>
</file>